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3" r:id="rId20"/>
    <p:sldId id="281"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61558" autoAdjust="0"/>
  </p:normalViewPr>
  <p:slideViewPr>
    <p:cSldViewPr snapToGrid="0" snapToObjects="1">
      <p:cViewPr varScale="1">
        <p:scale>
          <a:sx n="52" d="100"/>
          <a:sy n="52" d="100"/>
        </p:scale>
        <p:origin x="1906" y="5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a:solidFill>
                  <a:schemeClr val="tx1"/>
                </a:solidFill>
                <a:effectLst/>
                <a:latin typeface="+mn-lt"/>
                <a:ea typeface="+mn-ea"/>
                <a:cs typeface="+mn-cs"/>
              </a:rPr>
              <a:t>Our proposed system takes user input to identify attributes they want to represent in the logo</a:t>
            </a:r>
            <a:endParaRPr lang="en-US" dirty="0"/>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provides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terms don’t produce a match, we expand the search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Using style transfer we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simplify the process to make the prototype more feasible.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focus only on pictorial marks based on literal and recognizable images and leverage existing labeled image sets. </a:t>
            </a:r>
          </a:p>
          <a:p>
            <a:pPr rtl="0"/>
            <a:r>
              <a:rPr lang="en-US" sz="1200" b="0" i="0" u="none" strike="noStrike" kern="1200" dirty="0">
                <a:solidFill>
                  <a:schemeClr val="tx1"/>
                </a:solidFill>
                <a:effectLst/>
                <a:latin typeface="+mn-lt"/>
                <a:ea typeface="+mn-ea"/>
                <a:cs typeface="+mn-cs"/>
              </a:rPr>
              <a:t>We limit selection of typeface and options.</a:t>
            </a: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using AI.</a:t>
            </a: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images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which contains over 12,000 3d models in over 270 labeled categories plus additional metadata.</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style dataset is primarily from a dataset from Kaggle, “Best artworks of all time” [https://www.kaggle.com/ikarus777/best-artworks-of-all-time].</a:t>
            </a:r>
          </a:p>
          <a:p>
            <a:pPr rtl="0"/>
            <a:endParaRPr lang="en-US" sz="1800" b="0" i="0" u="none" strike="noStrike" dirty="0">
              <a:solidFill>
                <a:srgbClr val="000000"/>
              </a:solidFill>
              <a:effectLst/>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Some extra styles were added,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to finds synonyms using the WordNet dataset.</a:t>
            </a:r>
          </a:p>
          <a:p>
            <a:pPr rtl="0"/>
            <a:r>
              <a:rPr lang="en-US" sz="1800" b="0" i="0" u="none" strike="noStrike" dirty="0">
                <a:solidFill>
                  <a:srgbClr val="000000"/>
                </a:solidFill>
                <a:effectLst/>
                <a:latin typeface="Arial" panose="020B0604020202020204" pitchFamily="34" charset="0"/>
              </a:rPr>
              <a:t>This expands the search when input terms don’t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To apply the style, we used the algorithm for </a:t>
            </a:r>
            <a:r>
              <a:rPr lang="en-US" b="0" i="1" dirty="0">
                <a:solidFill>
                  <a:srgbClr val="1D1C1D"/>
                </a:solidFill>
                <a:effectLst/>
                <a:latin typeface="Slack-Lato"/>
              </a:rPr>
              <a:t>Constrained Neural Style Transfer for Decorated Logo Generation, w</a:t>
            </a:r>
            <a:r>
              <a:rPr lang="en-US" b="0" i="0" dirty="0">
                <a:solidFill>
                  <a:srgbClr val="1D1C1D"/>
                </a:solidFill>
                <a:effectLst/>
                <a:latin typeface="Slack-Lato"/>
              </a:rPr>
              <a:t>hich uses a CNN to separate content and style representations from source images and combine them. This algorithm separates the content from the background, localizing the style transfer.</a:t>
            </a:r>
          </a:p>
          <a:p>
            <a:pPr rtl="0"/>
            <a:endParaRPr lang="en-US" dirty="0"/>
          </a:p>
          <a:p>
            <a:pPr rtl="0"/>
            <a:r>
              <a:rPr lang="en-US" b="0" i="0" dirty="0">
                <a:solidFill>
                  <a:srgbClr val="1D1C1D"/>
                </a:solidFill>
                <a:effectLst/>
                <a:latin typeface="Slack-Lato"/>
              </a:rPr>
              <a:t>The authors provided pre-trained model weights, so we were able to use the algorithm almost out of the box, with minor edits to account for Python and </a:t>
            </a:r>
            <a:r>
              <a:rPr lang="en-US" b="0" i="0" dirty="0" err="1">
                <a:solidFill>
                  <a:srgbClr val="1D1C1D"/>
                </a:solidFill>
                <a:effectLst/>
                <a:latin typeface="Slack-Lato"/>
              </a:rPr>
              <a:t>Tensorflow</a:t>
            </a:r>
            <a:r>
              <a:rPr lang="en-US" b="0" i="0" dirty="0">
                <a:solidFill>
                  <a:srgbClr val="1D1C1D"/>
                </a:solidFill>
                <a:effectLst/>
                <a:latin typeface="Slack-Lato"/>
              </a:rPr>
              <a:t> versions and compensate for limited GPU compatibility.</a:t>
            </a:r>
            <a:br>
              <a:rPr lang="en-US" dirty="0"/>
            </a:br>
            <a:endParaRPr lang="en-US" dirty="0"/>
          </a:p>
          <a:p>
            <a:pPr rtl="0"/>
            <a:r>
              <a:rPr lang="en-US" b="0" i="0" dirty="0">
                <a:solidFill>
                  <a:srgbClr val="1D1C1D"/>
                </a:solidFill>
                <a:effectLst/>
                <a:latin typeface="Slack-Lato"/>
              </a:rPr>
              <a:t>We made other minor modifications to fit the algorithm into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We combine the generated image output from style transfer with text to produce the logo. We limited the layout to an image over text. The user may choose the horizontal alignment, and a limited number of parameters to customize the type such as color and a reduced set of fonts. We used Pillow to load the image, render the text, and compose them together</a:t>
            </a: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a noun and adjective as input to fetch images from the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r>
              <a:rPr lang="en-US" dirty="0"/>
              <a:t>The user can reroll to fetch new image choices.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to the content image while keeping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After this step, the user can enter text and related options to combine with the generated logo.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user can preview the text-image pair before committing to it.</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Each iteration took 2 – 4 hours to produce a logo because the style transfer is computationally expensive, so we were only able to run a limited number of tests.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entered several combinations of nouns and adjectives, and the system was successful in finding relevant matches or producing synonyms to approximate the desired results.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system is more successful at finding nouns than adjectives; more labeling could improve the adjective images matches.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results are better for simple shapes with larger masses for the style to apply, but still satisfactory with outlined shapes. </a:t>
            </a:r>
          </a:p>
          <a:p>
            <a:pPr rtl="0"/>
            <a:r>
              <a:rPr lang="en-US" sz="1200" b="0" i="0" u="none" strike="noStrike" kern="1200" dirty="0">
                <a:solidFill>
                  <a:schemeClr val="tx1"/>
                </a:solidFill>
                <a:effectLst/>
                <a:latin typeface="+mn-lt"/>
                <a:ea typeface="+mn-ea"/>
                <a:cs typeface="+mn-cs"/>
              </a:rPr>
              <a:t>When combined with text, the logos were interesting, appealing, and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More importantly, we saw that by approximating the design process, we were able to create higher-quality logos than previous AI systems—factoring both semantics and the completeness of the image and text combinations. </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believe our results demonstrate that AI can create meaningful logos and approximate the logo design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can produce usable logos with input from the user to inject message and meaning.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show a simplified process for logo creation, with room for improvement, that still shows it’s possible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in contrast to prior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Using style transfer allows us to customize the image, improve aesthetic value, and make more unique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online logo generators, using text input helps us identify attributes the client wants to see reflected in the logo—a more nuanced method than asking the user to select an icon.</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With more time, we’d like to create a survey where we ask respondents to evaluate how closely generated logos match the words picked to produce them.</a:t>
            </a:r>
          </a:p>
          <a:p>
            <a:pPr rtl="0"/>
            <a:endParaRPr lang="en-US" b="0" i="0" dirty="0">
              <a:solidFill>
                <a:srgbClr val="1D1C1D"/>
              </a:solidFill>
              <a:effectLst/>
              <a:latin typeface="Slack-Lato"/>
            </a:endParaRPr>
          </a:p>
          <a:p>
            <a:pPr rtl="0"/>
            <a:r>
              <a:rPr lang="en-US" b="0" i="0" dirty="0">
                <a:solidFill>
                  <a:srgbClr val="1D1C1D"/>
                </a:solidFill>
                <a:effectLst/>
                <a:latin typeface="Slack-Lato"/>
              </a:rPr>
              <a:t>The style transfer algorithm is computationally expensive and implemented with </a:t>
            </a:r>
            <a:r>
              <a:rPr lang="en-US" b="0" i="0" dirty="0" err="1">
                <a:solidFill>
                  <a:srgbClr val="1D1C1D"/>
                </a:solidFill>
                <a:effectLst/>
                <a:latin typeface="Slack-Lato"/>
              </a:rPr>
              <a:t>Tensorflow</a:t>
            </a:r>
            <a:r>
              <a:rPr lang="en-US" b="0" i="0" dirty="0">
                <a:solidFill>
                  <a:srgbClr val="1D1C1D"/>
                </a:solidFill>
                <a:effectLst/>
                <a:latin typeface="Slack-Lato"/>
              </a:rPr>
              <a:t>, which only supports Nvidia GPUs, so we had to use CPU processing. We'd like to explore options to speed up the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Most designers start with a </a:t>
            </a:r>
            <a:r>
              <a:rPr lang="en-US" b="0" i="0" dirty="0" err="1">
                <a:solidFill>
                  <a:srgbClr val="1D1C1D"/>
                </a:solidFill>
                <a:effectLst/>
                <a:latin typeface="Slack-Lato"/>
              </a:rPr>
              <a:t>moodboard</a:t>
            </a:r>
            <a:r>
              <a:rPr lang="en-US" b="0" i="0" dirty="0">
                <a:solidFill>
                  <a:srgbClr val="1D1C1D"/>
                </a:solidFill>
                <a:effectLst/>
                <a:latin typeface="Slack-Lato"/>
              </a:rPr>
              <a:t>—a collection of images arranged on a page to summarize their research. Future versions could take a </a:t>
            </a:r>
            <a:r>
              <a:rPr lang="en-US" b="0" i="0" dirty="0" err="1">
                <a:solidFill>
                  <a:srgbClr val="1D1C1D"/>
                </a:solidFill>
                <a:effectLst/>
                <a:latin typeface="Slack-Lato"/>
              </a:rPr>
              <a:t>moodboard</a:t>
            </a:r>
            <a:r>
              <a:rPr lang="en-US" b="0" i="0" dirty="0">
                <a:solidFill>
                  <a:srgbClr val="1D1C1D"/>
                </a:solidFill>
                <a:effectLst/>
                <a:latin typeface="Slack-Lato"/>
              </a:rPr>
              <a:t> as input, getting us closer to the design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Our system uses a limited number of typefaces, and each run produces a single variant. Variations of layouts with different typefaces could be created in a single run.</a:t>
            </a:r>
          </a:p>
          <a:p>
            <a:pPr rtl="0"/>
            <a:endParaRPr lang="en-US" b="0" i="0" dirty="0">
              <a:solidFill>
                <a:srgbClr val="1D1C1D"/>
              </a:solidFill>
              <a:effectLst/>
              <a:latin typeface="Slack-Lato"/>
            </a:endParaRPr>
          </a:p>
          <a:p>
            <a:pPr rtl="0"/>
            <a:r>
              <a:rPr lang="en-US" b="0" i="0" dirty="0">
                <a:solidFill>
                  <a:srgbClr val="1D1C1D"/>
                </a:solidFill>
                <a:effectLst/>
                <a:latin typeface="Slack-Lato"/>
              </a:rPr>
              <a:t>Given more time and resources, it would be helpful to produce a custom image dataset specifically for logo generation.</a:t>
            </a:r>
          </a:p>
          <a:p>
            <a:pPr rtl="0"/>
            <a:endParaRPr lang="en-US" b="0" i="0" dirty="0">
              <a:solidFill>
                <a:srgbClr val="1D1C1D"/>
              </a:solidFill>
              <a:effectLst/>
              <a:latin typeface="Slack-Lato"/>
            </a:endParaRPr>
          </a:p>
          <a:p>
            <a:pPr rtl="0"/>
            <a:r>
              <a:rPr lang="en-US" b="0" i="0" dirty="0">
                <a:solidFill>
                  <a:srgbClr val="1D1C1D"/>
                </a:solidFill>
                <a:effectLst/>
                <a:latin typeface="Slack-Lato"/>
              </a:rPr>
              <a:t>In our system, the color comes from the style, and the user can manually specify the text color. Color selection and application are two complex topics, we </a:t>
            </a:r>
            <a:r>
              <a:rPr lang="en-US" b="0" i="0">
                <a:solidFill>
                  <a:srgbClr val="1D1C1D"/>
                </a:solidFill>
                <a:effectLst/>
                <a:latin typeface="Slack-Lato"/>
              </a:rPr>
              <a:t>saved for </a:t>
            </a:r>
            <a:r>
              <a:rPr lang="en-US" b="0" i="0" dirty="0">
                <a:solidFill>
                  <a:srgbClr val="1D1C1D"/>
                </a:solidFill>
                <a:effectLst/>
                <a:latin typeface="Slack-Lato"/>
              </a:rPr>
              <a:t>future work.</a:t>
            </a:r>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Logo generation hasn’t been explored in length, and there are several inherent complications—meaning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found the results underwhelming, and they don’t approximate the logo design process. They focus on form and lack input to inform the messaging, content or symbolic meaning.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There are also design-related complications that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who discusses their needs and produces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iterates on sketches and logos, including different combinations of images and text, then presents a few options to the client  who selects their top choices.  The designer iterates a few times before finalizing the logo.</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an oversimplification but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allows the user to review the content and style images before style transfer and preview the text and image combination before committing.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can be run several times to produce multiple variations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both generate logos based on a trained set of images. While these papers produce interesting images, they focus exclusively on form, and the resulting images are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isn’t usually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results still don’t include text and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doesn’t cover the design of logos, but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style transfer but specifically for the design of logos, by applying a distance transform loss function that localizes the transfer of styles. This paper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approximating a simplified version of the process used by designers—existing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rely on pre-designed shapes for the symbol by using labeled images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a dataset of 3D models, and ImageNet, a large labeled image dataset used for computer vision research.</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use WordNet, a database of English words grouped into synonyms sets, for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input of nouns and adjectives, to bring better meaning to the logo generated—as current options focus on form.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Finally, we introduced a text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2.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jp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3.jp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6.jp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4" name="Audio 3">
            <a:hlinkClick r:id="" action="ppaction://media"/>
            <a:extLst>
              <a:ext uri="{FF2B5EF4-FFF2-40B4-BE49-F238E27FC236}">
                <a16:creationId xmlns:a16="http://schemas.microsoft.com/office/drawing/2014/main" id="{1423906C-7D7B-4E31-9FCA-50757E7461A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3" name="Audio 2">
            <a:hlinkClick r:id="" action="ppaction://media"/>
            <a:extLst>
              <a:ext uri="{FF2B5EF4-FFF2-40B4-BE49-F238E27FC236}">
                <a16:creationId xmlns:a16="http://schemas.microsoft.com/office/drawing/2014/main" id="{D3CC4D21-0F03-4166-988A-0CAC6C1724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3" name="Audio 2">
            <a:hlinkClick r:id="" action="ppaction://media"/>
            <a:extLst>
              <a:ext uri="{FF2B5EF4-FFF2-40B4-BE49-F238E27FC236}">
                <a16:creationId xmlns:a16="http://schemas.microsoft.com/office/drawing/2014/main" id="{0B7A1574-7A60-47F3-AD60-643B213A77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3" name="Audio 2">
            <a:hlinkClick r:id="" action="ppaction://media"/>
            <a:extLst>
              <a:ext uri="{FF2B5EF4-FFF2-40B4-BE49-F238E27FC236}">
                <a16:creationId xmlns:a16="http://schemas.microsoft.com/office/drawing/2014/main" id="{DDB707E7-60CB-4CA3-A1D1-7F3CF7FF24D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5"/>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pic>
        <p:nvPicPr>
          <p:cNvPr id="5" name="Audio 4">
            <a:hlinkClick r:id="" action="ppaction://media"/>
            <a:extLst>
              <a:ext uri="{FF2B5EF4-FFF2-40B4-BE49-F238E27FC236}">
                <a16:creationId xmlns:a16="http://schemas.microsoft.com/office/drawing/2014/main" id="{0D28C804-5F91-459A-8E4A-F06DFC9E88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03916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5"/>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pic>
        <p:nvPicPr>
          <p:cNvPr id="5" name="Audio 4">
            <a:hlinkClick r:id="" action="ppaction://media"/>
            <a:extLst>
              <a:ext uri="{FF2B5EF4-FFF2-40B4-BE49-F238E27FC236}">
                <a16:creationId xmlns:a16="http://schemas.microsoft.com/office/drawing/2014/main" id="{CE27466D-6480-463D-ACCE-49B8E587E0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9569006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5"/>
          <a:stretch>
            <a:fillRect/>
          </a:stretch>
        </p:blipFill>
        <p:spPr>
          <a:xfrm>
            <a:off x="6464300" y="1197247"/>
            <a:ext cx="4037012" cy="4152355"/>
          </a:xfrm>
        </p:spPr>
      </p:pic>
      <p:pic>
        <p:nvPicPr>
          <p:cNvPr id="6" name="Audio 5">
            <a:hlinkClick r:id="" action="ppaction://media"/>
            <a:extLst>
              <a:ext uri="{FF2B5EF4-FFF2-40B4-BE49-F238E27FC236}">
                <a16:creationId xmlns:a16="http://schemas.microsoft.com/office/drawing/2014/main" id="{EF6BFFA0-AB38-4587-8743-9741B245A4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9259875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5"/>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6"/>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pic>
        <p:nvPicPr>
          <p:cNvPr id="4" name="Audio 3">
            <a:hlinkClick r:id="" action="ppaction://media"/>
            <a:extLst>
              <a:ext uri="{FF2B5EF4-FFF2-40B4-BE49-F238E27FC236}">
                <a16:creationId xmlns:a16="http://schemas.microsoft.com/office/drawing/2014/main" id="{349024C6-EEE6-497C-9CEC-8E688110D7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462208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5"/>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6"/>
          <a:stretch>
            <a:fillRect/>
          </a:stretch>
        </p:blipFill>
        <p:spPr>
          <a:xfrm>
            <a:off x="6557319" y="3175642"/>
            <a:ext cx="4593520" cy="3525837"/>
          </a:xfrm>
          <a:prstGeom prst="rect">
            <a:avLst/>
          </a:prstGeom>
        </p:spPr>
      </p:pic>
      <p:pic>
        <p:nvPicPr>
          <p:cNvPr id="4" name="Audio 3">
            <a:hlinkClick r:id="" action="ppaction://media"/>
            <a:extLst>
              <a:ext uri="{FF2B5EF4-FFF2-40B4-BE49-F238E27FC236}">
                <a16:creationId xmlns:a16="http://schemas.microsoft.com/office/drawing/2014/main" id="{09622B44-EF7D-419E-B213-064275E5639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86659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5"/>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6"/>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7"/>
          <a:stretch>
            <a:fillRect/>
          </a:stretch>
        </p:blipFill>
        <p:spPr>
          <a:xfrm>
            <a:off x="9175594" y="3058815"/>
            <a:ext cx="2834421" cy="3260896"/>
          </a:xfrm>
          <a:prstGeom prst="rect">
            <a:avLst/>
          </a:prstGeom>
        </p:spPr>
      </p:pic>
      <p:pic>
        <p:nvPicPr>
          <p:cNvPr id="4" name="Audio 3">
            <a:hlinkClick r:id="" action="ppaction://media"/>
            <a:extLst>
              <a:ext uri="{FF2B5EF4-FFF2-40B4-BE49-F238E27FC236}">
                <a16:creationId xmlns:a16="http://schemas.microsoft.com/office/drawing/2014/main" id="{13765E2E-7496-4801-8FB0-03212569E8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2329706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5"/>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6"/>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7"/>
          <a:stretch>
            <a:fillRect/>
          </a:stretch>
        </p:blipFill>
        <p:spPr>
          <a:xfrm>
            <a:off x="4193947" y="2485796"/>
            <a:ext cx="2658057" cy="3329216"/>
          </a:xfrm>
          <a:prstGeom prst="rect">
            <a:avLst/>
          </a:prstGeom>
        </p:spPr>
      </p:pic>
      <p:pic>
        <p:nvPicPr>
          <p:cNvPr id="6" name="Audio 5">
            <a:hlinkClick r:id="" action="ppaction://media"/>
            <a:extLst>
              <a:ext uri="{FF2B5EF4-FFF2-40B4-BE49-F238E27FC236}">
                <a16:creationId xmlns:a16="http://schemas.microsoft.com/office/drawing/2014/main" id="{32DC43FD-594A-4629-A9E1-FB18287E62F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21969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4" name="Audio 3">
            <a:hlinkClick r:id="" action="ppaction://media"/>
            <a:extLst>
              <a:ext uri="{FF2B5EF4-FFF2-40B4-BE49-F238E27FC236}">
                <a16:creationId xmlns:a16="http://schemas.microsoft.com/office/drawing/2014/main" id="{1F17F932-8CE1-420D-BA58-B7E53C391B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5"/>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6"/>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7"/>
          <a:stretch>
            <a:fillRect/>
          </a:stretch>
        </p:blipFill>
        <p:spPr>
          <a:xfrm>
            <a:off x="7881108" y="2487168"/>
            <a:ext cx="3472692" cy="3154680"/>
          </a:xfrm>
          <a:prstGeom prst="rect">
            <a:avLst/>
          </a:prstGeom>
        </p:spPr>
      </p:pic>
      <p:pic>
        <p:nvPicPr>
          <p:cNvPr id="5" name="Audio 4">
            <a:hlinkClick r:id="" action="ppaction://media"/>
            <a:extLst>
              <a:ext uri="{FF2B5EF4-FFF2-40B4-BE49-F238E27FC236}">
                <a16:creationId xmlns:a16="http://schemas.microsoft.com/office/drawing/2014/main" id="{F30B6075-646D-412B-AA53-E9392BB197F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684685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pic>
        <p:nvPicPr>
          <p:cNvPr id="5" name="Audio 4">
            <a:hlinkClick r:id="" action="ppaction://media"/>
            <a:extLst>
              <a:ext uri="{FF2B5EF4-FFF2-40B4-BE49-F238E27FC236}">
                <a16:creationId xmlns:a16="http://schemas.microsoft.com/office/drawing/2014/main" id="{BE9FF24A-FAB6-4557-9C16-943FE23959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277649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pic>
        <p:nvPicPr>
          <p:cNvPr id="5" name="Audio 4">
            <a:hlinkClick r:id="" action="ppaction://media"/>
            <a:extLst>
              <a:ext uri="{FF2B5EF4-FFF2-40B4-BE49-F238E27FC236}">
                <a16:creationId xmlns:a16="http://schemas.microsoft.com/office/drawing/2014/main" id="{3417E693-A731-43ED-81C8-7710A8A7C7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9050778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pic>
        <p:nvPicPr>
          <p:cNvPr id="5" name="Audio 4">
            <a:hlinkClick r:id="" action="ppaction://media"/>
            <a:extLst>
              <a:ext uri="{FF2B5EF4-FFF2-40B4-BE49-F238E27FC236}">
                <a16:creationId xmlns:a16="http://schemas.microsoft.com/office/drawing/2014/main" id="{641A9D95-EAAA-411E-AF61-BFB1561F66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96334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pic>
        <p:nvPicPr>
          <p:cNvPr id="5" name="Audio 4">
            <a:hlinkClick r:id="" action="ppaction://media"/>
            <a:extLst>
              <a:ext uri="{FF2B5EF4-FFF2-40B4-BE49-F238E27FC236}">
                <a16:creationId xmlns:a16="http://schemas.microsoft.com/office/drawing/2014/main" id="{11B04B3A-39F3-43DD-8E26-9AE3CEA98D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2553272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4" name="Audio 3">
            <a:hlinkClick r:id="" action="ppaction://media"/>
            <a:extLst>
              <a:ext uri="{FF2B5EF4-FFF2-40B4-BE49-F238E27FC236}">
                <a16:creationId xmlns:a16="http://schemas.microsoft.com/office/drawing/2014/main" id="{D73EE6AE-35D6-4567-BCF2-CFA838F7D2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3" name="Audio 2">
            <a:hlinkClick r:id="" action="ppaction://media"/>
            <a:extLst>
              <a:ext uri="{FF2B5EF4-FFF2-40B4-BE49-F238E27FC236}">
                <a16:creationId xmlns:a16="http://schemas.microsoft.com/office/drawing/2014/main" id="{02F3F9A9-2D49-4518-B182-53418DDBFC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3" name="Audio 2">
            <a:hlinkClick r:id="" action="ppaction://media"/>
            <a:extLst>
              <a:ext uri="{FF2B5EF4-FFF2-40B4-BE49-F238E27FC236}">
                <a16:creationId xmlns:a16="http://schemas.microsoft.com/office/drawing/2014/main" id="{986E43BD-1A89-4D22-9899-87BE0A16A1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5" name="Audio 4">
            <a:hlinkClick r:id="" action="ppaction://media"/>
            <a:extLst>
              <a:ext uri="{FF2B5EF4-FFF2-40B4-BE49-F238E27FC236}">
                <a16:creationId xmlns:a16="http://schemas.microsoft.com/office/drawing/2014/main" id="{948E1072-77A5-4EEE-B44A-D0EB44E7FBF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3" name="Audio 2">
            <a:hlinkClick r:id="" action="ppaction://media"/>
            <a:extLst>
              <a:ext uri="{FF2B5EF4-FFF2-40B4-BE49-F238E27FC236}">
                <a16:creationId xmlns:a16="http://schemas.microsoft.com/office/drawing/2014/main" id="{9FCA6B55-C020-4B6E-8043-AA78548DD4E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3" name="Audio 2">
            <a:hlinkClick r:id="" action="ppaction://media"/>
            <a:extLst>
              <a:ext uri="{FF2B5EF4-FFF2-40B4-BE49-F238E27FC236}">
                <a16:creationId xmlns:a16="http://schemas.microsoft.com/office/drawing/2014/main" id="{EFABD9D6-A5BB-498A-AA3D-0E110D9D36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4" name="Audio 3">
            <a:hlinkClick r:id="" action="ppaction://media"/>
            <a:extLst>
              <a:ext uri="{FF2B5EF4-FFF2-40B4-BE49-F238E27FC236}">
                <a16:creationId xmlns:a16="http://schemas.microsoft.com/office/drawing/2014/main" id="{05EF5A3F-1FCA-4B82-AEAF-D2384E6A9F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8|1.3"/>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852</TotalTime>
  <Words>3526</Words>
  <Application>Microsoft Office PowerPoint</Application>
  <PresentationFormat>Widescreen</PresentationFormat>
  <Paragraphs>275</Paragraphs>
  <Slides>24</Slides>
  <Notes>24</Notes>
  <HiddenSlides>1</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Sabon Next LT</vt:lpstr>
      <vt:lpstr>Slack-Lato</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257</cp:revision>
  <dcterms:created xsi:type="dcterms:W3CDTF">2021-06-01T23:34:51Z</dcterms:created>
  <dcterms:modified xsi:type="dcterms:W3CDTF">2021-06-03T06:33:21Z</dcterms:modified>
</cp:coreProperties>
</file>